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48" r:id="rId2"/>
  </p:sldMasterIdLst>
  <p:notesMasterIdLst>
    <p:notesMasterId r:id="rId12"/>
  </p:notesMasterIdLst>
  <p:sldIdLst>
    <p:sldId id="270" r:id="rId3"/>
    <p:sldId id="295" r:id="rId4"/>
    <p:sldId id="301" r:id="rId5"/>
    <p:sldId id="296" r:id="rId6"/>
    <p:sldId id="298" r:id="rId7"/>
    <p:sldId id="303" r:id="rId8"/>
    <p:sldId id="302" r:id="rId9"/>
    <p:sldId id="304" r:id="rId10"/>
    <p:sldId id="305" r:id="rId11"/>
  </p:sldIdLst>
  <p:sldSz cx="12192000" cy="685800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KoPub돋움체 Medium" charset="-127"/>
      <p:regular r:id="rId15"/>
    </p:embeddedFont>
    <p:embeddedFont>
      <p:font typeface="KoPub돋움체 Light" charset="-127"/>
      <p:regular r:id="rId16"/>
    </p:embeddedFont>
    <p:embeddedFont>
      <p:font typeface="배달의민족 주아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6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A41"/>
    <a:srgbClr val="05A357"/>
    <a:srgbClr val="FFD7D2"/>
    <a:srgbClr val="06C167"/>
    <a:srgbClr val="D8EFF9"/>
    <a:srgbClr val="41A30D"/>
    <a:srgbClr val="FFEA00"/>
    <a:srgbClr val="FFFF00"/>
    <a:srgbClr val="D33502"/>
    <a:srgbClr val="FFC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3447" autoAdjust="0"/>
  </p:normalViewPr>
  <p:slideViewPr>
    <p:cSldViewPr snapToGrid="0" showGuides="1">
      <p:cViewPr varScale="1">
        <p:scale>
          <a:sx n="71" d="100"/>
          <a:sy n="71" d="100"/>
        </p:scale>
        <p:origin x="-96" y="-45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AC83B-9CD6-4151-93D2-8CB83C77A27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E4574-1F40-4617-942A-2E3349698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9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703EC8-990F-4349-895A-63B6C52E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F64EF77-882D-45D0-86E7-92B8F0FD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EAA833-A292-48CA-A52A-4767ED9A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10D0393-28FB-4F8E-87AD-AD1494DF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ECCCC2A-DD09-4E47-BADA-4BFE01C4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35972D-1337-40CA-A17D-1B4A4731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342FCDF-43E1-4A59-ACF3-19CD3291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A0B278-8DF7-4F90-85D5-30B55C71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82C5CC-0395-4FF7-B07B-7F8DAC1B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05C6F7-B6B4-4875-BE3C-6D11CDF2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9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8C3CF3F-BE6E-43E8-85BD-A6307F45E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B61ED56-8CFD-49B2-844C-C11C905CD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B30CFC-9992-4994-9802-68FD3790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A5DF9C-E1A4-4953-9705-FBD52F7A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F3625D-AC61-4E37-BF27-B73D10AA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1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2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7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5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5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95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4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9C229C-7733-4D7E-9EBD-BD7091C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100B3C2-4C37-43B7-BCB6-8E109BFCB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C746EC-1279-47D7-82B0-0B884BE8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CFBDDDE-9E39-40DF-9ADE-742988F9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BE8131-368D-40EA-A7E4-552686F7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74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56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73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5F805C-6595-4292-A778-6785E7C0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CC5530C-D63F-49BB-872F-0528D4A4C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C8CB093-1432-4075-9278-C177FB0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2078D8-A9E2-49B6-AEC7-AB84BDD5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C144B7-4D80-47BA-82C4-6134D364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938EB9-586C-4D17-BC9E-45B8AB2C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DA4E668-D5AA-4F1A-B7EB-B6E93E04D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A643DA1-0E47-4AB9-B288-770C69930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20007F-70C7-48AA-ACB5-4EA472C7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2380158-7808-4212-ABF3-234702A1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BE01AD7-7C7B-4E03-B66C-32105D6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21305D-5035-49D7-B782-EC2AFEDA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6615272-D4F8-478C-92BD-50A0D6EE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67A94E-9C2E-4B8D-8009-B5CCFF56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3CE8305-53F0-477D-B93E-782E3F61A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72553E9-BC50-4E3B-B427-EEFE56D15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329879F-99F6-44C9-9547-13156F42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1336245-5AC6-48F8-99A3-ED5BADDF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2454DAD-D2F8-4B29-BEB5-E63162EA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9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D8DD79-8C48-4362-A40C-1B6478A2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F04D5E3-62AD-405A-81FD-D600EA35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97CE35C-6863-4A72-B36F-8CCB38F9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A7C619C-0817-43AC-8C9D-572145BA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7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6E286D0-D750-407A-BD99-3251FED5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1A29FA-FBDC-468A-861F-C0C9B8F5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C9A89C4-C9B2-432D-BDDD-D7825D93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7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A04F8E-514F-42AA-A9DB-487A53CE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6DF32A9-BB91-4AE4-9C81-5968AF21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DC3EE5-2620-4C99-9FDB-310CCCF1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559B131-3422-4767-9615-58D8631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3D0D44-C153-473B-A100-BE275DA9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922D771-23DA-4D1D-B231-B27008A9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0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A5823A-039B-42EC-BB98-0FD61005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EEFDEE5-F9D8-4F88-8902-ADFD30DC6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BB19E4F-D8BB-4CE5-8672-C4A668A6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D31DC6-E678-42B8-B613-227E6CF6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9DD5B5-04CB-48A4-A513-82F5CA05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C3CE1C8-9190-47F2-9660-7B95609F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E78EC73-3455-474D-970B-735FD41F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E9D36A4-3081-411A-9D85-1EB3CF52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7F92B2-AEE1-4CA4-B2F1-5B36EFA8A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F2E7-3E8B-45F0-AADD-AC87641FCDC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6F848B-F490-491F-8093-0EC6AA4A1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76D3139-D6DA-4DDE-9FF4-AFD269E3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4241D-A682-4950-B782-661195282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B993-20C4-4A66-92D5-7BFC1C3FDAFF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F78502-6769-4C26-8A80-5C4D1EA9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610" y="28146"/>
            <a:ext cx="10244781" cy="6829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A1FFB0-7775-4D22-A11D-F2E85ACDFF09}"/>
              </a:ext>
            </a:extLst>
          </p:cNvPr>
          <p:cNvSpPr txBox="1"/>
          <p:nvPr/>
        </p:nvSpPr>
        <p:spPr>
          <a:xfrm rot="19800000">
            <a:off x="2595039" y="3083228"/>
            <a:ext cx="74844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LUNCH</a:t>
            </a:r>
          </a:p>
          <a:p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YOU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8607F7C-2BC3-464A-BD27-3F9F3F3B5FBF}"/>
              </a:ext>
            </a:extLst>
          </p:cNvPr>
          <p:cNvSpPr/>
          <p:nvPr/>
        </p:nvSpPr>
        <p:spPr>
          <a:xfrm>
            <a:off x="-1098245" y="-419100"/>
            <a:ext cx="11112196" cy="7428766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C9A2F4-9B57-43A4-9547-3CCAB6EADC83}"/>
              </a:ext>
            </a:extLst>
          </p:cNvPr>
          <p:cNvSpPr txBox="1"/>
          <p:nvPr/>
        </p:nvSpPr>
        <p:spPr>
          <a:xfrm>
            <a:off x="6661830" y="5376320"/>
            <a:ext cx="5649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</a:t>
            </a:r>
            <a:r>
              <a:rPr lang="en-US" altLang="ko-KR" sz="9600" dirty="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unch</a:t>
            </a: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9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</a:t>
            </a:r>
            <a:endParaRPr lang="ko-KR" altLang="en-US" sz="9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8A3A368-E7C4-4B01-9E7D-A7CB04C49530}"/>
              </a:ext>
            </a:extLst>
          </p:cNvPr>
          <p:cNvGrpSpPr/>
          <p:nvPr/>
        </p:nvGrpSpPr>
        <p:grpSpPr>
          <a:xfrm>
            <a:off x="3271364" y="-6350691"/>
            <a:ext cx="5649271" cy="1814286"/>
            <a:chOff x="-262865" y="3025842"/>
            <a:chExt cx="5649271" cy="18142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DA6C9A1D-0CF9-4A0A-904C-C7E6FDA622C2}"/>
                </a:ext>
              </a:extLst>
            </p:cNvPr>
            <p:cNvSpPr/>
            <p:nvPr/>
          </p:nvSpPr>
          <p:spPr>
            <a:xfrm>
              <a:off x="1424565" y="3025842"/>
              <a:ext cx="1814286" cy="1814286"/>
            </a:xfrm>
            <a:prstGeom prst="roundRect">
              <a:avLst/>
            </a:prstGeom>
            <a:solidFill>
              <a:srgbClr val="FF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20CD0174-331F-40D7-BBCA-8CE344D8693A}"/>
                </a:ext>
              </a:extLst>
            </p:cNvPr>
            <p:cNvGrpSpPr/>
            <p:nvPr/>
          </p:nvGrpSpPr>
          <p:grpSpPr>
            <a:xfrm>
              <a:off x="-262865" y="3579042"/>
              <a:ext cx="5649271" cy="979665"/>
              <a:chOff x="865860" y="4141567"/>
              <a:chExt cx="5649271" cy="9796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421BA820-C9B3-4B9F-B3D5-D720A1D24412}"/>
                  </a:ext>
                </a:extLst>
              </p:cNvPr>
              <p:cNvSpPr txBox="1"/>
              <p:nvPr/>
            </p:nvSpPr>
            <p:spPr>
              <a:xfrm>
                <a:off x="865860" y="4141567"/>
                <a:ext cx="56492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solidFill>
                      <a:srgbClr val="05A357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unch</a:t>
                </a:r>
                <a:endParaRPr lang="ko-KR" altLang="en-US" sz="4000" dirty="0">
                  <a:solidFill>
                    <a:srgbClr val="05A35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F690CB4E-6EC0-41F1-8917-EB9F9F6161DB}"/>
                  </a:ext>
                </a:extLst>
              </p:cNvPr>
              <p:cNvSpPr txBox="1"/>
              <p:nvPr/>
            </p:nvSpPr>
            <p:spPr>
              <a:xfrm>
                <a:off x="3585620" y="4721122"/>
                <a:ext cx="7819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4 </a:t>
                </a:r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U</a:t>
                </a:r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39D5897-31B3-41AB-AE3B-28FDF64EA590}"/>
                </a:ext>
              </a:extLst>
            </p:cNvPr>
            <p:cNvSpPr txBox="1"/>
            <p:nvPr/>
          </p:nvSpPr>
          <p:spPr>
            <a:xfrm>
              <a:off x="1443523" y="3165007"/>
              <a:ext cx="142874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600" dirty="0">
                  <a:solidFill>
                    <a:srgbClr val="156A4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</a:t>
              </a:r>
              <a:endParaRPr lang="ko-KR" altLang="en-US" sz="9600" dirty="0">
                <a:solidFill>
                  <a:srgbClr val="156A4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0CF543E-8ACE-43C9-85FE-58CC7725AA72}"/>
              </a:ext>
            </a:extLst>
          </p:cNvPr>
          <p:cNvGrpSpPr/>
          <p:nvPr/>
        </p:nvGrpSpPr>
        <p:grpSpPr>
          <a:xfrm>
            <a:off x="10314320" y="247456"/>
            <a:ext cx="3128630" cy="1636518"/>
            <a:chOff x="1500765" y="3035367"/>
            <a:chExt cx="3128630" cy="16365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D270DECB-DBE9-4EDC-9F8D-9756CD711B27}"/>
                </a:ext>
              </a:extLst>
            </p:cNvPr>
            <p:cNvSpPr/>
            <p:nvPr/>
          </p:nvSpPr>
          <p:spPr>
            <a:xfrm>
              <a:off x="1500765" y="3035367"/>
              <a:ext cx="1636518" cy="163651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8C73975-EAAC-47D5-B096-769C6E599E74}"/>
                </a:ext>
              </a:extLst>
            </p:cNvPr>
            <p:cNvSpPr txBox="1"/>
            <p:nvPr/>
          </p:nvSpPr>
          <p:spPr>
            <a:xfrm>
              <a:off x="1675896" y="3954755"/>
              <a:ext cx="14694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 YOU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6A5CB2D-5494-47B1-9A0E-03A2CEB0BFE9}"/>
                </a:ext>
              </a:extLst>
            </p:cNvPr>
            <p:cNvSpPr txBox="1"/>
            <p:nvPr/>
          </p:nvSpPr>
          <p:spPr>
            <a:xfrm>
              <a:off x="1529477" y="3365482"/>
              <a:ext cx="30999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solidFill>
                    <a:srgbClr val="156A4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</a:t>
              </a:r>
              <a:r>
                <a:rPr lang="en-US" altLang="ko-KR" sz="3600" dirty="0">
                  <a:solidFill>
                    <a:srgbClr val="05A357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unch</a:t>
              </a:r>
              <a:endParaRPr lang="ko-KR" altLang="en-US" sz="3600" dirty="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055440" y="1412776"/>
            <a:ext cx="6048672" cy="6048672"/>
          </a:xfrm>
          <a:prstGeom prst="ellipse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타원 4"/>
          <p:cNvSpPr/>
          <p:nvPr/>
        </p:nvSpPr>
        <p:spPr>
          <a:xfrm>
            <a:off x="4091440" y="332659"/>
            <a:ext cx="2508619" cy="2508619"/>
          </a:xfrm>
          <a:prstGeom prst="ellipse">
            <a:avLst/>
          </a:prstGeom>
          <a:solidFill>
            <a:schemeClr val="bg2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타원 5"/>
          <p:cNvSpPr/>
          <p:nvPr/>
        </p:nvSpPr>
        <p:spPr>
          <a:xfrm>
            <a:off x="6643464" y="3960947"/>
            <a:ext cx="1800200" cy="1800200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타원 6"/>
          <p:cNvSpPr/>
          <p:nvPr/>
        </p:nvSpPr>
        <p:spPr>
          <a:xfrm>
            <a:off x="8136160" y="2132856"/>
            <a:ext cx="1128192" cy="1128192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타원 7"/>
          <p:cNvSpPr/>
          <p:nvPr/>
        </p:nvSpPr>
        <p:spPr>
          <a:xfrm>
            <a:off x="8472264" y="403042"/>
            <a:ext cx="792088" cy="792088"/>
          </a:xfrm>
          <a:prstGeom prst="ellipse">
            <a:avLst/>
          </a:prstGeom>
          <a:solidFill>
            <a:schemeClr val="bg2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2351584" y="2841278"/>
            <a:ext cx="41276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</a:t>
            </a:r>
            <a:r>
              <a:rPr lang="en-US" altLang="ko-KR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</a:t>
            </a:r>
            <a:r>
              <a:rPr lang="en-US" altLang="ko-KR" sz="3200" spc="6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NTEN</a:t>
            </a:r>
            <a:r>
              <a:rPr lang="en-US" altLang="ko-KR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</a:t>
            </a:r>
            <a:endParaRPr lang="en-US" altLang="ko-KR" sz="3200" spc="6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 활용 계획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디스플레이 예</a:t>
            </a:r>
          </a:p>
        </p:txBody>
      </p:sp>
    </p:spTree>
    <p:extLst>
      <p:ext uri="{BB962C8B-B14F-4D97-AF65-F5344CB8AC3E}">
        <p14:creationId xmlns:p14="http://schemas.microsoft.com/office/powerpoint/2010/main" val="254120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3253" y="256980"/>
            <a:ext cx="98960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spc="3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800" b="1" spc="3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주제선정</a:t>
            </a:r>
            <a:endParaRPr lang="en-US" altLang="ko-KR" sz="1800" b="1" spc="3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멀티캠퍼스 학원생들을 위한 점심 커뮤니티 플랫폼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166" y="22620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4800" spc="-150" dirty="0">
              <a:solidFill>
                <a:srgbClr val="05A35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31667"/>
            <a:ext cx="12192000" cy="1326333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7EF5E26-D2D8-4FB5-91E3-3FAF1C8BDC30}"/>
              </a:ext>
            </a:extLst>
          </p:cNvPr>
          <p:cNvSpPr txBox="1"/>
          <p:nvPr/>
        </p:nvSpPr>
        <p:spPr>
          <a:xfrm>
            <a:off x="4869229" y="754111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할인정보도 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팀아이템  </a:t>
            </a:r>
            <a:r>
              <a:rPr lang="ko-KR" altLang="en-US" dirty="0" err="1"/>
              <a:t>뭔지</a:t>
            </a:r>
            <a:endParaRPr lang="ko-KR" altLang="en-US" dirty="0"/>
          </a:p>
          <a:p>
            <a:r>
              <a:rPr lang="ko-KR" altLang="en-US" dirty="0"/>
              <a:t>왜 선정했는지</a:t>
            </a:r>
          </a:p>
          <a:p>
            <a:r>
              <a:rPr lang="ko-KR" altLang="en-US" dirty="0"/>
              <a:t>개발 기대효과</a:t>
            </a:r>
          </a:p>
          <a:p>
            <a:r>
              <a:rPr lang="ko-KR" altLang="en-US" dirty="0" err="1"/>
              <a:t>어떤기술</a:t>
            </a:r>
            <a:r>
              <a:rPr lang="ko-KR" altLang="en-US" dirty="0"/>
              <a:t> 활용계획인지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6C99735-B541-4E40-A7FF-51EE3D92035B}"/>
              </a:ext>
            </a:extLst>
          </p:cNvPr>
          <p:cNvGrpSpPr/>
          <p:nvPr/>
        </p:nvGrpSpPr>
        <p:grpSpPr>
          <a:xfrm>
            <a:off x="172138" y="1732404"/>
            <a:ext cx="6910834" cy="3450391"/>
            <a:chOff x="201166" y="1804709"/>
            <a:chExt cx="6927440" cy="34503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1CB5F00-637C-4730-8E12-24DB73CCFF3B}"/>
                </a:ext>
              </a:extLst>
            </p:cNvPr>
            <p:cNvSpPr/>
            <p:nvPr/>
          </p:nvSpPr>
          <p:spPr>
            <a:xfrm>
              <a:off x="201166" y="1804709"/>
              <a:ext cx="6927440" cy="345039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1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ED4E5DC3-3279-438D-BC91-BFAA9B2AC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09" b="100000" l="2637" r="48682"/>
                      </a14:imgEffect>
                      <a14:imgEffect>
                        <a14:colorTemperature colorTemp="6711"/>
                      </a14:imgEffect>
                      <a14:imgEffect>
                        <a14:saturation sat="1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" t="-355" r="50000" b="355"/>
            <a:stretch/>
          </p:blipFill>
          <p:spPr>
            <a:xfrm flipH="1">
              <a:off x="2961928" y="3429000"/>
              <a:ext cx="1387996" cy="180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사각형: 둥근 모서리 9">
              <a:extLst>
                <a:ext uri="{FF2B5EF4-FFF2-40B4-BE49-F238E27FC236}">
                  <a16:creationId xmlns:a16="http://schemas.microsoft.com/office/drawing/2014/main" xmlns="" id="{272D4E1B-D1B5-4013-950D-36C3FE4C5345}"/>
                </a:ext>
              </a:extLst>
            </p:cNvPr>
            <p:cNvSpPr/>
            <p:nvPr/>
          </p:nvSpPr>
          <p:spPr>
            <a:xfrm flipH="1">
              <a:off x="1505682" y="2628512"/>
              <a:ext cx="1542532" cy="838510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점심 뭐 먹지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사각형: 둥근 모서리 9">
              <a:extLst>
                <a:ext uri="{FF2B5EF4-FFF2-40B4-BE49-F238E27FC236}">
                  <a16:creationId xmlns:a16="http://schemas.microsoft.com/office/drawing/2014/main" xmlns="" id="{BA144551-6CAC-4649-97F7-00BB9DABBB4A}"/>
                </a:ext>
              </a:extLst>
            </p:cNvPr>
            <p:cNvSpPr/>
            <p:nvPr/>
          </p:nvSpPr>
          <p:spPr>
            <a:xfrm flipH="1">
              <a:off x="900172" y="3859912"/>
              <a:ext cx="1953744" cy="838510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오늘 점심에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햄버거 먹고 싶은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사람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없을까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??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사각형: 둥근 모서리 9">
              <a:extLst>
                <a:ext uri="{FF2B5EF4-FFF2-40B4-BE49-F238E27FC236}">
                  <a16:creationId xmlns:a16="http://schemas.microsoft.com/office/drawing/2014/main" xmlns="" id="{724553D9-FE0A-4662-A575-BB4CB897E2C7}"/>
                </a:ext>
              </a:extLst>
            </p:cNvPr>
            <p:cNvSpPr/>
            <p:nvPr/>
          </p:nvSpPr>
          <p:spPr>
            <a:xfrm>
              <a:off x="4170229" y="2748084"/>
              <a:ext cx="2554513" cy="1266167"/>
            </a:xfrm>
            <a:custGeom>
              <a:avLst/>
              <a:gdLst>
                <a:gd name="connsiteX0" fmla="*/ 0 w 2284337"/>
                <a:gd name="connsiteY0" fmla="*/ 433822 h 1078892"/>
                <a:gd name="connsiteX1" fmla="*/ 433822 w 2284337"/>
                <a:gd name="connsiteY1" fmla="*/ 0 h 1078892"/>
                <a:gd name="connsiteX2" fmla="*/ 1850515 w 2284337"/>
                <a:gd name="connsiteY2" fmla="*/ 0 h 1078892"/>
                <a:gd name="connsiteX3" fmla="*/ 2284337 w 2284337"/>
                <a:gd name="connsiteY3" fmla="*/ 433822 h 1078892"/>
                <a:gd name="connsiteX4" fmla="*/ 2284337 w 2284337"/>
                <a:gd name="connsiteY4" fmla="*/ 645070 h 1078892"/>
                <a:gd name="connsiteX5" fmla="*/ 1850515 w 2284337"/>
                <a:gd name="connsiteY5" fmla="*/ 1078892 h 1078892"/>
                <a:gd name="connsiteX6" fmla="*/ 433822 w 2284337"/>
                <a:gd name="connsiteY6" fmla="*/ 1078892 h 1078892"/>
                <a:gd name="connsiteX7" fmla="*/ 0 w 2284337"/>
                <a:gd name="connsiteY7" fmla="*/ 645070 h 1078892"/>
                <a:gd name="connsiteX8" fmla="*/ 0 w 2284337"/>
                <a:gd name="connsiteY8" fmla="*/ 433822 h 1078892"/>
                <a:gd name="connsiteX0" fmla="*/ 65987 w 2350324"/>
                <a:gd name="connsiteY0" fmla="*/ 433822 h 1119532"/>
                <a:gd name="connsiteX1" fmla="*/ 499809 w 2350324"/>
                <a:gd name="connsiteY1" fmla="*/ 0 h 1119532"/>
                <a:gd name="connsiteX2" fmla="*/ 1916502 w 2350324"/>
                <a:gd name="connsiteY2" fmla="*/ 0 h 1119532"/>
                <a:gd name="connsiteX3" fmla="*/ 2350324 w 2350324"/>
                <a:gd name="connsiteY3" fmla="*/ 433822 h 1119532"/>
                <a:gd name="connsiteX4" fmla="*/ 2350324 w 2350324"/>
                <a:gd name="connsiteY4" fmla="*/ 645070 h 1119532"/>
                <a:gd name="connsiteX5" fmla="*/ 1916502 w 2350324"/>
                <a:gd name="connsiteY5" fmla="*/ 1078892 h 1119532"/>
                <a:gd name="connsiteX6" fmla="*/ 123889 w 2350324"/>
                <a:gd name="connsiteY6" fmla="*/ 1119532 h 1119532"/>
                <a:gd name="connsiteX7" fmla="*/ 65987 w 2350324"/>
                <a:gd name="connsiteY7" fmla="*/ 645070 h 1119532"/>
                <a:gd name="connsiteX8" fmla="*/ 65987 w 2350324"/>
                <a:gd name="connsiteY8" fmla="*/ 433822 h 1119532"/>
                <a:gd name="connsiteX0" fmla="*/ 40534 w 2324871"/>
                <a:gd name="connsiteY0" fmla="*/ 433822 h 1119532"/>
                <a:gd name="connsiteX1" fmla="*/ 474356 w 2324871"/>
                <a:gd name="connsiteY1" fmla="*/ 0 h 1119532"/>
                <a:gd name="connsiteX2" fmla="*/ 1891049 w 2324871"/>
                <a:gd name="connsiteY2" fmla="*/ 0 h 1119532"/>
                <a:gd name="connsiteX3" fmla="*/ 2324871 w 2324871"/>
                <a:gd name="connsiteY3" fmla="*/ 433822 h 1119532"/>
                <a:gd name="connsiteX4" fmla="*/ 2324871 w 2324871"/>
                <a:gd name="connsiteY4" fmla="*/ 645070 h 1119532"/>
                <a:gd name="connsiteX5" fmla="*/ 1891049 w 2324871"/>
                <a:gd name="connsiteY5" fmla="*/ 1078892 h 1119532"/>
                <a:gd name="connsiteX6" fmla="*/ 98436 w 2324871"/>
                <a:gd name="connsiteY6" fmla="*/ 1119532 h 1119532"/>
                <a:gd name="connsiteX7" fmla="*/ 131974 w 2324871"/>
                <a:gd name="connsiteY7" fmla="*/ 878750 h 1119532"/>
                <a:gd name="connsiteX8" fmla="*/ 40534 w 2324871"/>
                <a:gd name="connsiteY8" fmla="*/ 433822 h 111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871" h="1119532">
                  <a:moveTo>
                    <a:pt x="40534" y="433822"/>
                  </a:moveTo>
                  <a:cubicBezTo>
                    <a:pt x="40534" y="194229"/>
                    <a:pt x="234763" y="0"/>
                    <a:pt x="474356" y="0"/>
                  </a:cubicBezTo>
                  <a:lnTo>
                    <a:pt x="1891049" y="0"/>
                  </a:lnTo>
                  <a:cubicBezTo>
                    <a:pt x="2130642" y="0"/>
                    <a:pt x="2324871" y="194229"/>
                    <a:pt x="2324871" y="433822"/>
                  </a:cubicBezTo>
                  <a:lnTo>
                    <a:pt x="2324871" y="645070"/>
                  </a:lnTo>
                  <a:cubicBezTo>
                    <a:pt x="2324871" y="884663"/>
                    <a:pt x="2130642" y="1078892"/>
                    <a:pt x="1891049" y="1078892"/>
                  </a:cubicBezTo>
                  <a:cubicBezTo>
                    <a:pt x="1418818" y="1078892"/>
                    <a:pt x="570667" y="1119532"/>
                    <a:pt x="98436" y="1119532"/>
                  </a:cubicBezTo>
                  <a:cubicBezTo>
                    <a:pt x="-141157" y="1119532"/>
                    <a:pt x="131974" y="1118343"/>
                    <a:pt x="131974" y="878750"/>
                  </a:cubicBezTo>
                  <a:lnTo>
                    <a:pt x="40534" y="433822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63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좋아하는 종류에 가격대 맞게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..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어디 좋은 곳 없을 까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972E9D-D0C3-42CE-9D13-A69FA33502CD}"/>
              </a:ext>
            </a:extLst>
          </p:cNvPr>
          <p:cNvSpPr txBox="1"/>
          <p:nvPr/>
        </p:nvSpPr>
        <p:spPr>
          <a:xfrm>
            <a:off x="7417738" y="1836758"/>
            <a:ext cx="442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멀티캠퍼스 수강생을 위한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맞춤형 주변 식당 정보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63072B-05A4-49D4-95DD-0550248E5DD2}"/>
              </a:ext>
            </a:extLst>
          </p:cNvPr>
          <p:cNvSpPr txBox="1"/>
          <p:nvPr/>
        </p:nvSpPr>
        <p:spPr>
          <a:xfrm>
            <a:off x="7417739" y="2647179"/>
            <a:ext cx="442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실시간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점심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메이트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매칭을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통해 학원 내 커뮤니티 활성화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500CE2-58EE-42D8-8461-E10ACB1647F3}"/>
              </a:ext>
            </a:extLst>
          </p:cNvPr>
          <p:cNvSpPr txBox="1"/>
          <p:nvPr/>
        </p:nvSpPr>
        <p:spPr>
          <a:xfrm>
            <a:off x="7417739" y="3457600"/>
            <a:ext cx="442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저렴한 행사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할인 정보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학원 제휴 할인 음식점 등 정보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324DC30-D6FE-4670-A909-186029E46AA8}"/>
              </a:ext>
            </a:extLst>
          </p:cNvPr>
          <p:cNvSpPr txBox="1"/>
          <p:nvPr/>
        </p:nvSpPr>
        <p:spPr>
          <a:xfrm>
            <a:off x="7417738" y="4268023"/>
            <a:ext cx="457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게시판 운영을 통해 다양한 맛집 추천으로 음식점 정보 업데이트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3A94955-7A33-45D7-BB06-7F77EFD36976}"/>
              </a:ext>
            </a:extLst>
          </p:cNvPr>
          <p:cNvSpPr txBox="1"/>
          <p:nvPr/>
        </p:nvSpPr>
        <p:spPr>
          <a:xfrm>
            <a:off x="1776732" y="5810312"/>
            <a:ext cx="98960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멀티캠퍼스 학생들의 즐거운 한끼</a:t>
            </a:r>
            <a:r>
              <a:rPr lang="en-US" altLang="ko-KR" b="1" spc="3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b="1" spc="3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맛있는 한끼를 위한</a:t>
            </a:r>
            <a:endParaRPr lang="en-US" altLang="ko-KR" b="1" spc="300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식당 </a:t>
            </a:r>
            <a:r>
              <a:rPr lang="ko-KR" altLang="en-US" sz="2800" b="1" dirty="0" err="1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알리미</a:t>
            </a:r>
            <a:r>
              <a:rPr lang="ko-KR" altLang="en-US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800" b="1" dirty="0" err="1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점심메이트</a:t>
            </a:r>
            <a:r>
              <a:rPr lang="ko-KR" altLang="en-US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매칭 웹 서비스 제공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125355B-99AE-4E77-9240-CE49EDFB781B}"/>
              </a:ext>
            </a:extLst>
          </p:cNvPr>
          <p:cNvSpPr/>
          <p:nvPr/>
        </p:nvSpPr>
        <p:spPr>
          <a:xfrm>
            <a:off x="7263295" y="1707006"/>
            <a:ext cx="4771081" cy="345039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414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주요기능</a:t>
            </a:r>
            <a:endParaRPr lang="en-US" altLang="ko-KR" dirty="0"/>
          </a:p>
          <a:p>
            <a:r>
              <a:rPr lang="ko-KR" altLang="en-US" dirty="0"/>
              <a:t>홈페이지 주요 기능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64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12192000" cy="1268760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2476983" y="1305652"/>
            <a:ext cx="0" cy="7200000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402" y="6041490"/>
            <a:ext cx="22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수강생의 반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 등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9584" y="1334666"/>
            <a:ext cx="2232248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가입 및 로그인 기능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61276" y="1334666"/>
            <a:ext cx="2160240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</a:t>
            </a:r>
            <a:r>
              <a:rPr lang="en-US" altLang="ko-KR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755114" y="1333801"/>
            <a:ext cx="201622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맞춤형 검색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29CD414-32E4-4EB3-BAD5-0459458B6600}"/>
              </a:ext>
            </a:extLst>
          </p:cNvPr>
          <p:cNvSpPr txBox="1"/>
          <p:nvPr/>
        </p:nvSpPr>
        <p:spPr>
          <a:xfrm>
            <a:off x="2469591" y="5687452"/>
            <a:ext cx="2564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학원 제휴 식당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맛집 추천 업데이트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음식점별 할인 행사 소개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사용자와 운영자 간의 소통기능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A16328F-9428-4AB9-B240-3B69717C3AC9}"/>
              </a:ext>
            </a:extLst>
          </p:cNvPr>
          <p:cNvSpPr txBox="1"/>
          <p:nvPr/>
        </p:nvSpPr>
        <p:spPr>
          <a:xfrm>
            <a:off x="7574687" y="5918378"/>
            <a:ext cx="2699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 종류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등의 분류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검색 활성화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4">
            <a:extLst>
              <a:ext uri="{FF2B5EF4-FFF2-40B4-BE49-F238E27FC236}">
                <a16:creationId xmlns:a16="http://schemas.microsoft.com/office/drawing/2014/main" xmlns="" id="{1F7A32F7-20CF-4AD4-A999-3D17280BA7B7}"/>
              </a:ext>
            </a:extLst>
          </p:cNvPr>
          <p:cNvSpPr/>
          <p:nvPr/>
        </p:nvSpPr>
        <p:spPr>
          <a:xfrm>
            <a:off x="2695430" y="1334666"/>
            <a:ext cx="2232248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747D074-9710-4055-A871-6FFB45EB9D83}"/>
              </a:ext>
            </a:extLst>
          </p:cNvPr>
          <p:cNvCxnSpPr>
            <a:cxnSpLocks/>
          </p:cNvCxnSpPr>
          <p:nvPr/>
        </p:nvCxnSpPr>
        <p:spPr>
          <a:xfrm>
            <a:off x="5009695" y="1305652"/>
            <a:ext cx="0" cy="7200000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E699D4D-5720-4277-8714-942AB2E8E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8" t="39909" r="36116" b="41712"/>
          <a:stretch/>
        </p:blipFill>
        <p:spPr>
          <a:xfrm>
            <a:off x="124068" y="3013905"/>
            <a:ext cx="2094086" cy="893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B975C26-016B-4146-A055-270E7A41F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8" t="30038" r="33466" b="18944"/>
          <a:stretch/>
        </p:blipFill>
        <p:spPr>
          <a:xfrm>
            <a:off x="5142834" y="2702914"/>
            <a:ext cx="2296541" cy="1763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8D555A-6A62-4B0C-831C-B62D40B1E9EC}"/>
              </a:ext>
            </a:extLst>
          </p:cNvPr>
          <p:cNvSpPr txBox="1"/>
          <p:nvPr/>
        </p:nvSpPr>
        <p:spPr>
          <a:xfrm>
            <a:off x="5188080" y="5918379"/>
            <a:ext cx="220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지도를 통한 검색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가까운 음식점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652871-9F15-41F2-9043-F096FC44F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41"/>
          <a:stretch/>
        </p:blipFill>
        <p:spPr>
          <a:xfrm>
            <a:off x="2569762" y="2461579"/>
            <a:ext cx="2254725" cy="209069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AC4698C-7186-47BA-AC0B-FE851F18CFCE}"/>
              </a:ext>
            </a:extLst>
          </p:cNvPr>
          <p:cNvCxnSpPr>
            <a:cxnSpLocks/>
          </p:cNvCxnSpPr>
          <p:nvPr/>
        </p:nvCxnSpPr>
        <p:spPr>
          <a:xfrm>
            <a:off x="9975733" y="1341442"/>
            <a:ext cx="0" cy="7200000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6">
            <a:extLst>
              <a:ext uri="{FF2B5EF4-FFF2-40B4-BE49-F238E27FC236}">
                <a16:creationId xmlns:a16="http://schemas.microsoft.com/office/drawing/2014/main" xmlns="" id="{08AD1F81-234B-4C03-B861-8B99D9095F67}"/>
              </a:ext>
            </a:extLst>
          </p:cNvPr>
          <p:cNvSpPr/>
          <p:nvPr/>
        </p:nvSpPr>
        <p:spPr>
          <a:xfrm>
            <a:off x="10104937" y="1300090"/>
            <a:ext cx="201622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588F629-62F9-4EE7-83E8-7DD2C75D5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27" y="2631417"/>
            <a:ext cx="2241368" cy="183481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B7C6150-B629-421A-9D7E-97CDC64F1A30}"/>
              </a:ext>
            </a:extLst>
          </p:cNvPr>
          <p:cNvSpPr txBox="1"/>
          <p:nvPr/>
        </p:nvSpPr>
        <p:spPr>
          <a:xfrm>
            <a:off x="10058235" y="5794506"/>
            <a:ext cx="220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음식점별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점심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메이트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매칭을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채팅창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활성화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2810EEF1-674F-4A7C-A8FA-BFE701EA75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099"/>
          <a:stretch/>
        </p:blipFill>
        <p:spPr>
          <a:xfrm>
            <a:off x="10180129" y="2029725"/>
            <a:ext cx="1793761" cy="2967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3C6D257-2B54-4CE0-A37B-0AA50DB013AF}"/>
              </a:ext>
            </a:extLst>
          </p:cNvPr>
          <p:cNvSpPr txBox="1"/>
          <p:nvPr/>
        </p:nvSpPr>
        <p:spPr>
          <a:xfrm>
            <a:off x="2361832" y="7794565"/>
            <a:ext cx="819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</a:rPr>
              <a:t>기대효과</a:t>
            </a:r>
          </a:p>
        </p:txBody>
      </p:sp>
      <p:pic>
        <p:nvPicPr>
          <p:cNvPr id="47" name="그림 46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A046122C-5DF7-420E-95BF-5B79C4A41A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9" t="18889" r="12685" b="13716"/>
          <a:stretch/>
        </p:blipFill>
        <p:spPr>
          <a:xfrm>
            <a:off x="5054388" y="2689617"/>
            <a:ext cx="2488639" cy="1776613"/>
          </a:xfrm>
          <a:prstGeom prst="rect">
            <a:avLst/>
          </a:prstGeom>
        </p:spPr>
      </p:pic>
      <p:cxnSp>
        <p:nvCxnSpPr>
          <p:cNvPr id="39" name="직선 연결선 38"/>
          <p:cNvCxnSpPr>
            <a:cxnSpLocks/>
          </p:cNvCxnSpPr>
          <p:nvPr/>
        </p:nvCxnSpPr>
        <p:spPr>
          <a:xfrm>
            <a:off x="7542407" y="1340472"/>
            <a:ext cx="0" cy="7200000"/>
          </a:xfrm>
          <a:prstGeom prst="line">
            <a:avLst/>
          </a:prstGeom>
          <a:ln>
            <a:solidFill>
              <a:srgbClr val="A38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66378D-7AD0-48D5-812F-38F552757292}"/>
              </a:ext>
            </a:extLst>
          </p:cNvPr>
          <p:cNvSpPr txBox="1"/>
          <p:nvPr/>
        </p:nvSpPr>
        <p:spPr>
          <a:xfrm>
            <a:off x="7858466" y="4503625"/>
            <a:ext cx="371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혼밥하기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좋은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런치스페셜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도시락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구내식당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가성비 좋은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566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52740"/>
            <a:ext cx="12192000" cy="5217431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66260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#DB.</a:t>
            </a:r>
            <a:r>
              <a:rPr lang="ko-KR" altLang="en-US" dirty="0"/>
              <a:t>활용기술</a:t>
            </a:r>
            <a:endParaRPr lang="en-US" altLang="ko-KR" dirty="0"/>
          </a:p>
          <a:p>
            <a:r>
              <a:rPr lang="ko-KR" altLang="en-US" dirty="0"/>
              <a:t>초안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5EF0FE-9479-4164-A0B8-32800866164C}"/>
              </a:ext>
            </a:extLst>
          </p:cNvPr>
          <p:cNvSpPr txBox="1"/>
          <p:nvPr/>
        </p:nvSpPr>
        <p:spPr>
          <a:xfrm>
            <a:off x="95583" y="1100050"/>
            <a:ext cx="123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#DB</a:t>
            </a:r>
            <a:endParaRPr lang="ko-KR" altLang="en-US" dirty="0"/>
          </a:p>
        </p:txBody>
      </p:sp>
      <p:pic>
        <p:nvPicPr>
          <p:cNvPr id="16" name="그림 15" descr="스크린샷, 모니터, 화면, 걸린이(가) 표시된 사진&#10;&#10;자동 생성된 설명">
            <a:extLst>
              <a:ext uri="{FF2B5EF4-FFF2-40B4-BE49-F238E27FC236}">
                <a16:creationId xmlns:a16="http://schemas.microsoft.com/office/drawing/2014/main" xmlns="" id="{5F202B67-5352-48D9-9ECB-6EFDF7178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77" y="1284716"/>
            <a:ext cx="7773436" cy="4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52740"/>
            <a:ext cx="12192000" cy="5260974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66260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활용기술</a:t>
            </a:r>
            <a:endParaRPr lang="en-US" altLang="ko-KR" dirty="0"/>
          </a:p>
          <a:p>
            <a:r>
              <a:rPr lang="ko-KR" altLang="en-US" dirty="0"/>
              <a:t>기술 활용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5EF0FE-9479-4164-A0B8-32800866164C}"/>
              </a:ext>
            </a:extLst>
          </p:cNvPr>
          <p:cNvSpPr txBox="1"/>
          <p:nvPr/>
        </p:nvSpPr>
        <p:spPr>
          <a:xfrm>
            <a:off x="95582" y="1100051"/>
            <a:ext cx="203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 활용기술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302BA5AD-D57B-46CF-B4D6-BE79D05D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08939"/>
              </p:ext>
            </p:extLst>
          </p:nvPr>
        </p:nvGraphicFramePr>
        <p:xfrm>
          <a:off x="2298498" y="2631474"/>
          <a:ext cx="812800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6015702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29773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8141099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5693106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36336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1353490008"/>
                    </a:ext>
                  </a:extLst>
                </a:gridCol>
              </a:tblGrid>
              <a:tr h="4977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웹 클라이언트 기술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HTML,</a:t>
                      </a:r>
                    </a:p>
                    <a:p>
                      <a:pPr latinLnBrk="1"/>
                      <a:r>
                        <a:rPr lang="en-US" altLang="ko-KR" dirty="0"/>
                        <a:t>CSS, </a:t>
                      </a:r>
                    </a:p>
                    <a:p>
                      <a:pPr latinLnBrk="1"/>
                      <a:r>
                        <a:rPr lang="en-US" altLang="ko-KR" dirty="0"/>
                        <a:t>JavaScript</a:t>
                      </a:r>
                    </a:p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AJAX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Leaflet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72094471"/>
                  </a:ext>
                </a:extLst>
              </a:tr>
              <a:tr h="1659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4530139"/>
                  </a:ext>
                </a:extLst>
              </a:tr>
              <a:tr h="1998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DJANGO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413393"/>
                  </a:ext>
                </a:extLst>
              </a:tr>
              <a:tr h="165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3426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27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r>
              <a:rPr lang="ko-KR" altLang="en-US" dirty="0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4184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xmlns="" id="{8A564692-4D99-4A5D-8582-71D38438185B}"/>
              </a:ext>
            </a:extLst>
          </p:cNvPr>
          <p:cNvSpPr/>
          <p:nvPr/>
        </p:nvSpPr>
        <p:spPr>
          <a:xfrm>
            <a:off x="4460291" y="1110115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페이지</a:t>
            </a:r>
          </a:p>
        </p:txBody>
      </p:sp>
      <p:pic>
        <p:nvPicPr>
          <p:cNvPr id="5" name="그림 4" descr="건물, 실외, 거리, 도시이(가) 표시된 사진&#10;&#10;자동 생성된 설명">
            <a:extLst>
              <a:ext uri="{FF2B5EF4-FFF2-40B4-BE49-F238E27FC236}">
                <a16:creationId xmlns:a16="http://schemas.microsoft.com/office/drawing/2014/main" xmlns="" id="{7ECC3423-AD25-4549-9738-68EFBF720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94" y="1622316"/>
            <a:ext cx="6967887" cy="36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D9E03-FB08-44E1-98BF-3183B75C62B0}"/>
              </a:ext>
            </a:extLst>
          </p:cNvPr>
          <p:cNvSpPr txBox="1"/>
          <p:nvPr/>
        </p:nvSpPr>
        <p:spPr>
          <a:xfrm>
            <a:off x="2473593" y="5747885"/>
            <a:ext cx="881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식당 검색</a:t>
            </a:r>
            <a:r>
              <a:rPr lang="en-US" altLang="ko-KR" dirty="0"/>
              <a:t>, </a:t>
            </a:r>
            <a:r>
              <a:rPr lang="ko-KR" altLang="en-US" dirty="0"/>
              <a:t>지도 검색</a:t>
            </a:r>
            <a:r>
              <a:rPr lang="en-US" altLang="ko-KR" dirty="0"/>
              <a:t>, </a:t>
            </a:r>
            <a:r>
              <a:rPr lang="ko-KR" altLang="en-US" dirty="0"/>
              <a:t>게시판 등 주요 </a:t>
            </a:r>
            <a:r>
              <a:rPr lang="en-US" altLang="ko-KR" dirty="0"/>
              <a:t>3</a:t>
            </a:r>
            <a:r>
              <a:rPr lang="ko-KR" altLang="en-US" dirty="0"/>
              <a:t>개의 게시판 구현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어느 게시판을 선택해도 실시간 채팅을 할 수 있도록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9290F0F-4D9A-42B8-B3AA-EBBF6E06E804}"/>
              </a:ext>
            </a:extLst>
          </p:cNvPr>
          <p:cNvSpPr/>
          <p:nvPr/>
        </p:nvSpPr>
        <p:spPr>
          <a:xfrm>
            <a:off x="2560361" y="1703996"/>
            <a:ext cx="6762543" cy="33352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611102A-C61E-48B5-824E-F048B11261BA}"/>
              </a:ext>
            </a:extLst>
          </p:cNvPr>
          <p:cNvSpPr/>
          <p:nvPr/>
        </p:nvSpPr>
        <p:spPr>
          <a:xfrm>
            <a:off x="4709292" y="3584502"/>
            <a:ext cx="2502493" cy="89530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A795F08-08F6-4A13-9B4D-1FBE6D7936A8}"/>
              </a:ext>
            </a:extLst>
          </p:cNvPr>
          <p:cNvSpPr txBox="1"/>
          <p:nvPr/>
        </p:nvSpPr>
        <p:spPr>
          <a:xfrm>
            <a:off x="1945110" y="1622316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96B223-AD37-43C1-99AC-92706C1FDEE4}"/>
              </a:ext>
            </a:extLst>
          </p:cNvPr>
          <p:cNvSpPr txBox="1"/>
          <p:nvPr/>
        </p:nvSpPr>
        <p:spPr>
          <a:xfrm>
            <a:off x="1945110" y="3658409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2492253-8190-4C5F-B448-693DA55BC766}"/>
              </a:ext>
            </a:extLst>
          </p:cNvPr>
          <p:cNvSpPr/>
          <p:nvPr/>
        </p:nvSpPr>
        <p:spPr>
          <a:xfrm>
            <a:off x="8079264" y="2037522"/>
            <a:ext cx="1248937" cy="311648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DACA488-9778-4C55-8BD6-9B4B75F827DB}"/>
              </a:ext>
            </a:extLst>
          </p:cNvPr>
          <p:cNvSpPr/>
          <p:nvPr/>
        </p:nvSpPr>
        <p:spPr>
          <a:xfrm>
            <a:off x="8258629" y="2213429"/>
            <a:ext cx="957942" cy="2678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상시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채팅창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069E280-3EAC-446A-AAA4-AD65D6B4490F}"/>
              </a:ext>
            </a:extLst>
          </p:cNvPr>
          <p:cNvSpPr txBox="1"/>
          <p:nvPr/>
        </p:nvSpPr>
        <p:spPr>
          <a:xfrm>
            <a:off x="8565402" y="2459459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7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AC62113-7888-4B2C-A2A6-36012A63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2" y="1541852"/>
            <a:ext cx="7050846" cy="39414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r>
              <a:rPr lang="ko-KR" altLang="en-US" dirty="0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4184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xmlns="" id="{8A564692-4D99-4A5D-8582-71D38438185B}"/>
              </a:ext>
            </a:extLst>
          </p:cNvPr>
          <p:cNvSpPr/>
          <p:nvPr/>
        </p:nvSpPr>
        <p:spPr>
          <a:xfrm>
            <a:off x="2059991" y="1110115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 리스트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D9E03-FB08-44E1-98BF-3183B75C62B0}"/>
              </a:ext>
            </a:extLst>
          </p:cNvPr>
          <p:cNvSpPr txBox="1"/>
          <p:nvPr/>
        </p:nvSpPr>
        <p:spPr>
          <a:xfrm>
            <a:off x="2671549" y="5834848"/>
            <a:ext cx="171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/>
              <a:t>검색 필터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식당정보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9290F0F-4D9A-42B8-B3AA-EBBF6E06E804}"/>
              </a:ext>
            </a:extLst>
          </p:cNvPr>
          <p:cNvSpPr/>
          <p:nvPr/>
        </p:nvSpPr>
        <p:spPr>
          <a:xfrm>
            <a:off x="2768892" y="2099138"/>
            <a:ext cx="4070058" cy="321701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3208213-EBF0-4339-A901-4B18B1816B07}"/>
              </a:ext>
            </a:extLst>
          </p:cNvPr>
          <p:cNvSpPr/>
          <p:nvPr/>
        </p:nvSpPr>
        <p:spPr>
          <a:xfrm>
            <a:off x="523026" y="8632483"/>
            <a:ext cx="5298768" cy="40005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611102A-C61E-48B5-824E-F048B11261BA}"/>
              </a:ext>
            </a:extLst>
          </p:cNvPr>
          <p:cNvSpPr/>
          <p:nvPr/>
        </p:nvSpPr>
        <p:spPr>
          <a:xfrm>
            <a:off x="568653" y="2099138"/>
            <a:ext cx="2102896" cy="321701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92219C-DE16-4648-9251-BC78462B9371}"/>
              </a:ext>
            </a:extLst>
          </p:cNvPr>
          <p:cNvSpPr txBox="1"/>
          <p:nvPr/>
        </p:nvSpPr>
        <p:spPr>
          <a:xfrm>
            <a:off x="6384024" y="8131127"/>
            <a:ext cx="27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검색 가능한 창 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888BF6-A07F-4F0E-A8CF-14E6DDE9FC8F}"/>
              </a:ext>
            </a:extLst>
          </p:cNvPr>
          <p:cNvSpPr txBox="1"/>
          <p:nvPr/>
        </p:nvSpPr>
        <p:spPr>
          <a:xfrm>
            <a:off x="5884285" y="9044355"/>
            <a:ext cx="540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식당 검색</a:t>
            </a:r>
            <a:r>
              <a:rPr lang="en-US" altLang="ko-KR" dirty="0"/>
              <a:t>. </a:t>
            </a:r>
            <a:r>
              <a:rPr lang="ko-KR" altLang="en-US" dirty="0"/>
              <a:t>지도검색</a:t>
            </a:r>
            <a:r>
              <a:rPr lang="en-US" altLang="ko-KR" dirty="0"/>
              <a:t>, </a:t>
            </a:r>
            <a:r>
              <a:rPr lang="ko-KR" altLang="en-US" dirty="0"/>
              <a:t>게시판으로 바로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A795F08-08F6-4A13-9B4D-1FBE6D7936A8}"/>
              </a:ext>
            </a:extLst>
          </p:cNvPr>
          <p:cNvSpPr txBox="1"/>
          <p:nvPr/>
        </p:nvSpPr>
        <p:spPr>
          <a:xfrm>
            <a:off x="2223545" y="4782093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96B223-AD37-43C1-99AC-92706C1FDEE4}"/>
              </a:ext>
            </a:extLst>
          </p:cNvPr>
          <p:cNvSpPr txBox="1"/>
          <p:nvPr/>
        </p:nvSpPr>
        <p:spPr>
          <a:xfrm>
            <a:off x="6415592" y="487792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DACA488-9778-4C55-8BD6-9B4B75F827DB}"/>
              </a:ext>
            </a:extLst>
          </p:cNvPr>
          <p:cNvSpPr/>
          <p:nvPr/>
        </p:nvSpPr>
        <p:spPr>
          <a:xfrm>
            <a:off x="14262941" y="1735221"/>
            <a:ext cx="957942" cy="2678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상시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채팅창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069E280-3EAC-446A-AAA4-AD65D6B4490F}"/>
              </a:ext>
            </a:extLst>
          </p:cNvPr>
          <p:cNvSpPr txBox="1"/>
          <p:nvPr/>
        </p:nvSpPr>
        <p:spPr>
          <a:xfrm>
            <a:off x="14569714" y="198125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F669978-20C6-4EA5-8AEC-1ABE98027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07" y="1541852"/>
            <a:ext cx="3830918" cy="3774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0767764-EACE-4560-BC0D-13EE236DF4BF}"/>
              </a:ext>
            </a:extLst>
          </p:cNvPr>
          <p:cNvSpPr txBox="1"/>
          <p:nvPr/>
        </p:nvSpPr>
        <p:spPr>
          <a:xfrm>
            <a:off x="8528227" y="5973347"/>
            <a:ext cx="241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/>
              <a:t>식당 세부 정보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리뷰 및 댓글 창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7344762-CA51-432D-897C-2D2C6B1FDC32}"/>
              </a:ext>
            </a:extLst>
          </p:cNvPr>
          <p:cNvSpPr/>
          <p:nvPr/>
        </p:nvSpPr>
        <p:spPr>
          <a:xfrm>
            <a:off x="8468559" y="1943151"/>
            <a:ext cx="2536381" cy="228746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762E303-B1D4-4428-8420-514EACAC5301}"/>
              </a:ext>
            </a:extLst>
          </p:cNvPr>
          <p:cNvSpPr txBox="1"/>
          <p:nvPr/>
        </p:nvSpPr>
        <p:spPr>
          <a:xfrm>
            <a:off x="10456995" y="3707643"/>
            <a:ext cx="599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33521D0-89F7-45D0-A14F-4E4F77557BE6}"/>
              </a:ext>
            </a:extLst>
          </p:cNvPr>
          <p:cNvSpPr/>
          <p:nvPr/>
        </p:nvSpPr>
        <p:spPr>
          <a:xfrm>
            <a:off x="8468559" y="4305523"/>
            <a:ext cx="2536381" cy="97123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FC64CDA-6F3B-4E5D-A6A8-D1776C63A11F}"/>
              </a:ext>
            </a:extLst>
          </p:cNvPr>
          <p:cNvSpPr txBox="1"/>
          <p:nvPr/>
        </p:nvSpPr>
        <p:spPr>
          <a:xfrm>
            <a:off x="10456995" y="4676679"/>
            <a:ext cx="599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25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4B67D646-F013-4483-AB5F-1634B9AE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60" y="1517701"/>
            <a:ext cx="5977943" cy="4369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4357" y="252520"/>
            <a:ext cx="579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r>
              <a:rPr lang="ko-KR" altLang="en-US" dirty="0"/>
              <a:t>홈페이지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2" y="221742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 spc="-150">
                <a:solidFill>
                  <a:srgbClr val="05A35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622" y="5564265"/>
            <a:ext cx="12192000" cy="1316155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xmlns="" id="{8A564692-4D99-4A5D-8582-71D38438185B}"/>
              </a:ext>
            </a:extLst>
          </p:cNvPr>
          <p:cNvSpPr/>
          <p:nvPr/>
        </p:nvSpPr>
        <p:spPr>
          <a:xfrm>
            <a:off x="4460291" y="1110115"/>
            <a:ext cx="2751494" cy="2880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검색 </a:t>
            </a:r>
            <a:r>
              <a:rPr lang="en-US" altLang="ko-KR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D9E03-FB08-44E1-98BF-3183B75C62B0}"/>
              </a:ext>
            </a:extLst>
          </p:cNvPr>
          <p:cNvSpPr txBox="1"/>
          <p:nvPr/>
        </p:nvSpPr>
        <p:spPr>
          <a:xfrm>
            <a:off x="3172410" y="5943817"/>
            <a:ext cx="881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/>
              <a:t>실시간 위치 검색 기반으로 주변 식당 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마크활용으로 간단 정보제공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9290F0F-4D9A-42B8-B3AA-EBBF6E06E804}"/>
              </a:ext>
            </a:extLst>
          </p:cNvPr>
          <p:cNvSpPr/>
          <p:nvPr/>
        </p:nvSpPr>
        <p:spPr>
          <a:xfrm>
            <a:off x="3231122" y="2297563"/>
            <a:ext cx="5312804" cy="312472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3208213-EBF0-4339-A901-4B18B1816B07}"/>
              </a:ext>
            </a:extLst>
          </p:cNvPr>
          <p:cNvSpPr/>
          <p:nvPr/>
        </p:nvSpPr>
        <p:spPr>
          <a:xfrm>
            <a:off x="523026" y="8632483"/>
            <a:ext cx="5298768" cy="40005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611102A-C61E-48B5-824E-F048B11261BA}"/>
              </a:ext>
            </a:extLst>
          </p:cNvPr>
          <p:cNvSpPr/>
          <p:nvPr/>
        </p:nvSpPr>
        <p:spPr>
          <a:xfrm>
            <a:off x="5557160" y="2500731"/>
            <a:ext cx="2110466" cy="85476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16966E-EC11-43C4-A7BC-82A10EA2E9A5}"/>
              </a:ext>
            </a:extLst>
          </p:cNvPr>
          <p:cNvSpPr txBox="1"/>
          <p:nvPr/>
        </p:nvSpPr>
        <p:spPr>
          <a:xfrm>
            <a:off x="9565948" y="7243510"/>
            <a:ext cx="52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사이트 로고</a:t>
            </a:r>
            <a:r>
              <a:rPr lang="en-US" altLang="ko-KR" dirty="0"/>
              <a:t>. </a:t>
            </a:r>
            <a:r>
              <a:rPr lang="ko-KR" altLang="en-US" dirty="0"/>
              <a:t>로그인</a:t>
            </a:r>
            <a:r>
              <a:rPr lang="en-US" altLang="ko-KR" dirty="0"/>
              <a:t>. </a:t>
            </a:r>
            <a:r>
              <a:rPr lang="ko-KR" altLang="en-US" dirty="0"/>
              <a:t>사이트 메뉴 안내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92219C-DE16-4648-9251-BC78462B9371}"/>
              </a:ext>
            </a:extLst>
          </p:cNvPr>
          <p:cNvSpPr txBox="1"/>
          <p:nvPr/>
        </p:nvSpPr>
        <p:spPr>
          <a:xfrm>
            <a:off x="6384024" y="8131127"/>
            <a:ext cx="27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검색 가능한 창 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888BF6-A07F-4F0E-A8CF-14E6DDE9FC8F}"/>
              </a:ext>
            </a:extLst>
          </p:cNvPr>
          <p:cNvSpPr txBox="1"/>
          <p:nvPr/>
        </p:nvSpPr>
        <p:spPr>
          <a:xfrm>
            <a:off x="5884285" y="9044355"/>
            <a:ext cx="540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spc="300">
                <a:solidFill>
                  <a:srgbClr val="156A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식당 검색</a:t>
            </a:r>
            <a:r>
              <a:rPr lang="en-US" altLang="ko-KR" dirty="0"/>
              <a:t>. </a:t>
            </a:r>
            <a:r>
              <a:rPr lang="ko-KR" altLang="en-US" dirty="0"/>
              <a:t>지도검색</a:t>
            </a:r>
            <a:r>
              <a:rPr lang="en-US" altLang="ko-KR" dirty="0"/>
              <a:t>, </a:t>
            </a:r>
            <a:r>
              <a:rPr lang="ko-KR" altLang="en-US" dirty="0"/>
              <a:t>게시판으로 바로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A795F08-08F6-4A13-9B4D-1FBE6D7936A8}"/>
              </a:ext>
            </a:extLst>
          </p:cNvPr>
          <p:cNvSpPr txBox="1"/>
          <p:nvPr/>
        </p:nvSpPr>
        <p:spPr>
          <a:xfrm>
            <a:off x="3172410" y="240489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96B223-AD37-43C1-99AC-92706C1FDEE4}"/>
              </a:ext>
            </a:extLst>
          </p:cNvPr>
          <p:cNvSpPr txBox="1"/>
          <p:nvPr/>
        </p:nvSpPr>
        <p:spPr>
          <a:xfrm>
            <a:off x="7238825" y="2928111"/>
            <a:ext cx="496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56A4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b="1" dirty="0">
              <a:solidFill>
                <a:srgbClr val="156A4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89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3533</TotalTime>
  <Words>395</Words>
  <Application>Microsoft Office PowerPoint</Application>
  <PresentationFormat>사용자 지정</PresentationFormat>
  <Paragraphs>124</Paragraphs>
  <Slides>9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굴림</vt:lpstr>
      <vt:lpstr>Arial</vt:lpstr>
      <vt:lpstr>맑은 고딕</vt:lpstr>
      <vt:lpstr>배달의민족 도현</vt:lpstr>
      <vt:lpstr>배달의민족 한나체 Pro</vt:lpstr>
      <vt:lpstr>KoPub돋움체 Medium</vt:lpstr>
      <vt:lpstr>KoPub돋움체 Light</vt:lpstr>
      <vt:lpstr>배달의민족 주아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예림</dc:creator>
  <cp:lastModifiedBy>campusseven05</cp:lastModifiedBy>
  <cp:revision>183</cp:revision>
  <dcterms:created xsi:type="dcterms:W3CDTF">2018-07-21T11:06:27Z</dcterms:created>
  <dcterms:modified xsi:type="dcterms:W3CDTF">2021-01-29T03:51:26Z</dcterms:modified>
</cp:coreProperties>
</file>